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Average"/>
      <p:regular r:id="rId27"/>
    </p:embeddedFont>
    <p:embeddedFont>
      <p:font typeface="Oswal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Oswald-regular.fntdata"/><Relationship Id="rId27" Type="http://schemas.openxmlformats.org/officeDocument/2006/relationships/font" Target="fonts/Average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swald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measlesrubellainitiative.org/anti-vaccination-movement/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6570da969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6570da96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564b631c6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564b631c6e_0_8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6529fb7cf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6529fb7c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6539fdec2_2_28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6539fdec2_2_28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56529fb7cf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56529fb7cf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Reference:</a:t>
            </a:r>
            <a:r>
              <a:rPr lang="en-US" u="sng">
                <a:solidFill>
                  <a:schemeClr val="hlink"/>
                </a:solidFill>
                <a:hlinkClick r:id="rId2"/>
              </a:rPr>
              <a:t>https://measlesrubellainitiative.org/anti-vaccination-movement/</a:t>
            </a:r>
            <a:r>
              <a:rPr lang="en-US"/>
              <a:t> </a:t>
            </a:r>
            <a:endParaRPr/>
          </a:p>
        </p:txBody>
      </p:sp>
      <p:sp>
        <p:nvSpPr>
          <p:cNvPr id="70" name="Google Shape;70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64b631c6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564b631c6e_0_7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56539fdec2_2_27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56539fdec2_2_27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6539fdec2_2_28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6539fdec2_2_28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6539fdec2_2_28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6539fdec2_2_2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56539fdec2_2_28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56539fdec2_2_28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800234" y="3807170"/>
            <a:ext cx="591423" cy="140843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895010" y="1321067"/>
            <a:ext cx="10401900" cy="2306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/>
          <a:lstStyle>
            <a:lvl1pPr lv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895000" y="4233168"/>
            <a:ext cx="10401900" cy="10569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415600" y="1673700"/>
            <a:ext cx="11360700" cy="25209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/>
          <a:lstStyle>
            <a:lvl1pPr lvl="0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415600" y="4304567"/>
            <a:ext cx="11360700" cy="1734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81000" lvl="0" marL="45720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ctr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ctr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ctr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ctr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21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2100"/>
              </a:spcBef>
              <a:spcAft>
                <a:spcPts val="21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95000" y="2855000"/>
            <a:ext cx="10469700" cy="11481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49250" lvl="0" marL="45720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653667" y="701800"/>
            <a:ext cx="8302800" cy="54543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400"/>
              <a:buNone/>
              <a:defRPr sz="6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354000" y="1441867"/>
            <a:ext cx="5393700" cy="2280300"/>
          </a:xfrm>
          <a:prstGeom prst="rect">
            <a:avLst/>
          </a:prstGeom>
        </p:spPr>
        <p:txBody>
          <a:bodyPr anchorCtr="0" anchor="b" bIns="121900" lIns="121900" spcFirstLastPara="1" rIns="121900" wrap="square" tIns="121900"/>
          <a:lstStyle>
            <a:lvl1pPr lvl="0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5600"/>
              <a:buNone/>
              <a:defRPr sz="56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354000" y="3793601"/>
            <a:ext cx="5393700" cy="17940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/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>
                <a:solidFill>
                  <a:schemeClr val="lt1"/>
                </a:solidFill>
              </a:defRPr>
            </a:lvl1pPr>
            <a:lvl2pPr indent="-349250" lvl="1" marL="9144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2pPr>
            <a:lvl3pPr indent="-349250" lvl="2" marL="13716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3pPr>
            <a:lvl4pPr indent="-349250" lvl="3" marL="18288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4pPr>
            <a:lvl5pPr indent="-349250" lvl="4" marL="22860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5pPr>
            <a:lvl6pPr indent="-349250" lvl="5" marL="27432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6pPr>
            <a:lvl7pPr indent="-349250" lvl="6" marL="32004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>
                <a:solidFill>
                  <a:schemeClr val="lt1"/>
                </a:solidFill>
              </a:defRPr>
            </a:lvl7pPr>
            <a:lvl8pPr indent="-349250" lvl="7" marL="3657600">
              <a:spcBef>
                <a:spcPts val="21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>
                <a:solidFill>
                  <a:schemeClr val="lt1"/>
                </a:solidFill>
              </a:defRPr>
            </a:lvl8pPr>
            <a:lvl9pPr indent="-349250" lvl="8" marL="4114800">
              <a:spcBef>
                <a:spcPts val="2100"/>
              </a:spcBef>
              <a:spcAft>
                <a:spcPts val="2100"/>
              </a:spcAft>
              <a:buClr>
                <a:schemeClr val="lt1"/>
              </a:buClr>
              <a:buSzPts val="19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415600" y="5640767"/>
            <a:ext cx="7998300" cy="806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/>
          <a:lstStyle>
            <a:lvl1pPr indent="-3810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Average"/>
              <a:buChar char="●"/>
              <a:defRPr sz="2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49250" lvl="1" marL="914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○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49250" lvl="2" marL="1371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■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49250" lvl="3" marL="18288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●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49250" lvl="4" marL="22860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○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49250" lvl="5" marL="27432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■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49250" lvl="6" marL="32004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●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49250" lvl="7" marL="365760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accent3"/>
              </a:buClr>
              <a:buSzPts val="1900"/>
              <a:buFont typeface="Average"/>
              <a:buChar char="○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49250" lvl="8" marL="411480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accent3"/>
              </a:buClr>
              <a:buSzPts val="1900"/>
              <a:buFont typeface="Average"/>
              <a:buChar char="■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11320333" y="6241346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15.png"/><Relationship Id="rId6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time.com/5524505/measles-washington-vaccination/" TargetMode="External"/><Relationship Id="rId4" Type="http://schemas.openxmlformats.org/officeDocument/2006/relationships/hyperlink" Target="https://www.nature.com/articles/s41562-017-0056." TargetMode="External"/><Relationship Id="rId5" Type="http://schemas.openxmlformats.org/officeDocument/2006/relationships/hyperlink" Target="https://www.fool.com/investing/2019/01/19/happy-75th-birthday-to-one-of-the-greatest-investm.aspx" TargetMode="External"/><Relationship Id="rId6" Type="http://schemas.openxmlformats.org/officeDocument/2006/relationships/hyperlink" Target="https://www.threadless.com/discover/s/tshirt9design/design/vaccines-cause-adults-t-shirt/women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ctrTitle"/>
          </p:nvPr>
        </p:nvSpPr>
        <p:spPr>
          <a:xfrm>
            <a:off x="895060" y="611167"/>
            <a:ext cx="10401900" cy="2306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5400"/>
              <a:t>Exploring the Impact of the Anti-Vax Movement on the Incidence of Preventable Diseases in the U.S.</a:t>
            </a:r>
            <a:endParaRPr/>
          </a:p>
        </p:txBody>
      </p:sp>
      <p:sp>
        <p:nvSpPr>
          <p:cNvPr id="66" name="Google Shape;66;p14"/>
          <p:cNvSpPr txBox="1"/>
          <p:nvPr>
            <p:ph idx="1" type="subTitle"/>
          </p:nvPr>
        </p:nvSpPr>
        <p:spPr>
          <a:xfrm>
            <a:off x="1524000" y="4303552"/>
            <a:ext cx="9144000" cy="15939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Catalina Cespedes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Mohammad Akbar Hessari</a:t>
            </a:r>
            <a:endParaRPr/>
          </a:p>
          <a:p>
            <a:pPr indent="0" lvl="0" marL="0" rtl="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n-US"/>
              <a:t>Kyle Davis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050" y="3220274"/>
            <a:ext cx="5025248" cy="335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VAERS - Vaccine Adverse Event Reporting System</a:t>
            </a:r>
            <a:endParaRPr/>
          </a:p>
        </p:txBody>
      </p:sp>
      <p:sp>
        <p:nvSpPr>
          <p:cNvPr id="174" name="Google Shape;174;p23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Established in 1990, VAERS is a national early warning system to detect possible safety problems in U.S. licensed vaccines.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VAERS accepts and analyzes reports (possible side effects) after a person has received a vaccination.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Anyone can report an adverse event to VAERS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VAERS Data</a:t>
            </a:r>
            <a:endParaRPr/>
          </a:p>
        </p:txBody>
      </p:sp>
      <p:sp>
        <p:nvSpPr>
          <p:cNvPr id="180" name="Google Shape;180;p24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210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Analyzed the overall reactions to vaccines and event reports that contained autism.  Research is for California from 2000 to 2018</a:t>
            </a:r>
            <a:endParaRPr/>
          </a:p>
        </p:txBody>
      </p:sp>
      <p:pic>
        <p:nvPicPr>
          <p:cNvPr id="181" name="Google Shape;18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63" y="2990950"/>
            <a:ext cx="10677071" cy="373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7475" y="2990953"/>
            <a:ext cx="10677049" cy="37369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VAERS Data</a:t>
            </a:r>
            <a:endParaRPr/>
          </a:p>
        </p:txBody>
      </p:sp>
      <p:sp>
        <p:nvSpPr>
          <p:cNvPr id="188" name="Google Shape;188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2100"/>
              </a:spcAft>
              <a:buClr>
                <a:schemeClr val="dk1"/>
              </a:buClr>
              <a:buSzPts val="2800"/>
              <a:buChar char="●"/>
            </a:pPr>
            <a:r>
              <a:rPr lang="en-US"/>
              <a:t>How often is “autism” reported as a reaction to a vaccine?</a:t>
            </a:r>
            <a:endParaRPr/>
          </a:p>
        </p:txBody>
      </p:sp>
      <p:pic>
        <p:nvPicPr>
          <p:cNvPr id="189" name="Google Shape;1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463" y="2990950"/>
            <a:ext cx="10677071" cy="373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Was the Effect of Vaccine Implementation on Preventable Diseases?  </a:t>
            </a:r>
            <a:endParaRPr/>
          </a:p>
        </p:txBody>
      </p:sp>
      <p:pic>
        <p:nvPicPr>
          <p:cNvPr id="195" name="Google Shape;1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85950" y="1690700"/>
            <a:ext cx="2868750" cy="19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550" y="4361875"/>
            <a:ext cx="2868750" cy="19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5950" y="4379350"/>
            <a:ext cx="2868750" cy="191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9550" y="1690700"/>
            <a:ext cx="2868750" cy="191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6"/>
          <p:cNvSpPr txBox="1"/>
          <p:nvPr/>
        </p:nvSpPr>
        <p:spPr>
          <a:xfrm>
            <a:off x="9399600" y="6291850"/>
            <a:ext cx="2792400" cy="5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CDC United States Preventable Diseases Dataset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0" name="Google Shape;200;p26"/>
          <p:cNvSpPr txBox="1"/>
          <p:nvPr/>
        </p:nvSpPr>
        <p:spPr>
          <a:xfrm>
            <a:off x="8854700" y="1844450"/>
            <a:ext cx="2792400" cy="16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Ear infections / Hearing loss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Pneumonia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Mortality: 1-2 per 1,000</a:t>
            </a:r>
            <a:endParaRPr b="1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1" name="Google Shape;201;p26"/>
          <p:cNvSpPr txBox="1"/>
          <p:nvPr/>
        </p:nvSpPr>
        <p:spPr>
          <a:xfrm>
            <a:off x="3368300" y="4515625"/>
            <a:ext cx="2792400" cy="16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Inflammation of various organs, including sex organs and brain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Developmental tissue damage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Mortality: virtually zero</a:t>
            </a:r>
            <a:endParaRPr b="1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2" name="Google Shape;202;p26"/>
          <p:cNvSpPr txBox="1"/>
          <p:nvPr/>
        </p:nvSpPr>
        <p:spPr>
          <a:xfrm>
            <a:off x="8854700" y="4591825"/>
            <a:ext cx="2792400" cy="16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Extremely </a:t>
            </a: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contagious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Pneumonia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Convulsions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Rib fractures from coughing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Mortality: 10 per 1,000</a:t>
            </a:r>
            <a:endParaRPr b="1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03" name="Google Shape;203;p26"/>
          <p:cNvSpPr txBox="1"/>
          <p:nvPr/>
        </p:nvSpPr>
        <p:spPr>
          <a:xfrm>
            <a:off x="3368300" y="1785725"/>
            <a:ext cx="2792400" cy="16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Extremely Contagious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Liver infection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Infected may show no symptoms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Elderly at largest risk</a:t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lt2"/>
                </a:solidFill>
                <a:latin typeface="Average"/>
                <a:ea typeface="Average"/>
                <a:cs typeface="Average"/>
                <a:sym typeface="Average"/>
              </a:rPr>
              <a:t>Mortality: 3-6 per 1,000</a:t>
            </a:r>
            <a:endParaRPr b="1">
              <a:solidFill>
                <a:schemeClr val="lt2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Key vaccination facts</a:t>
            </a:r>
            <a:endParaRPr/>
          </a:p>
        </p:txBody>
      </p:sp>
      <p:sp>
        <p:nvSpPr>
          <p:cNvPr id="209" name="Google Shape;209;p27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Children under 5 and the elderly are at the highest risk of the disease and also have the most severe illness.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/>
              <a:t>“Herd Immunity” can protect those that are most at-risk or are unable to be vaccinated for medical reasons.  Must be 95% of population to be effective for very contagious diseases like measles and 85% for less contagious like polio.</a:t>
            </a:r>
            <a:endParaRPr/>
          </a:p>
        </p:txBody>
      </p:sp>
      <p:pic>
        <p:nvPicPr>
          <p:cNvPr id="210" name="Google Shape;2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3625" y="3836800"/>
            <a:ext cx="6524625" cy="280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/>
          <p:nvPr>
            <p:ph type="title"/>
          </p:nvPr>
        </p:nvSpPr>
        <p:spPr>
          <a:xfrm>
            <a:off x="838200" y="365125"/>
            <a:ext cx="10105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Result of Vaccination and Herd Immunity: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More Birthdays!!!</a:t>
            </a:r>
            <a:endParaRPr/>
          </a:p>
        </p:txBody>
      </p:sp>
      <p:sp>
        <p:nvSpPr>
          <p:cNvPr id="216" name="Google Shape;216;p28"/>
          <p:cNvSpPr txBox="1"/>
          <p:nvPr/>
        </p:nvSpPr>
        <p:spPr>
          <a:xfrm>
            <a:off x="9306525" y="6176980"/>
            <a:ext cx="3937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(or fewer dead kids)</a:t>
            </a:r>
            <a:endParaRPr sz="2400"/>
          </a:p>
        </p:txBody>
      </p:sp>
      <p:pic>
        <p:nvPicPr>
          <p:cNvPr id="217" name="Google Shape;21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4550" y="1969000"/>
            <a:ext cx="6311974" cy="420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do we need to work as a Society?</a:t>
            </a:r>
            <a:endParaRPr/>
          </a:p>
        </p:txBody>
      </p:sp>
      <p:pic>
        <p:nvPicPr>
          <p:cNvPr id="223" name="Google Shape;22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4075" y="1504850"/>
            <a:ext cx="4862123" cy="3131076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9"/>
          <p:cNvSpPr txBox="1"/>
          <p:nvPr/>
        </p:nvSpPr>
        <p:spPr>
          <a:xfrm>
            <a:off x="1461200" y="4760000"/>
            <a:ext cx="35079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Boys are 4 time more likely to be diagnosed with Autism than girls</a:t>
            </a:r>
            <a:endParaRPr sz="1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225" name="Google Shape;22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1550" y="1459700"/>
            <a:ext cx="5345649" cy="31762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9"/>
          <p:cNvSpPr txBox="1"/>
          <p:nvPr/>
        </p:nvSpPr>
        <p:spPr>
          <a:xfrm>
            <a:off x="7360425" y="4760000"/>
            <a:ext cx="3507900" cy="9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Reduce bullyism.</a:t>
            </a:r>
            <a:endParaRPr sz="18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9400" y="152400"/>
            <a:ext cx="6553200" cy="65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Image credits</a:t>
            </a:r>
            <a:endParaRPr/>
          </a:p>
        </p:txBody>
      </p:sp>
      <p:sp>
        <p:nvSpPr>
          <p:cNvPr id="237" name="Google Shape;237;p3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Vaccine title slide -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http://time.com/5524505/measles-washington-vaccination/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/>
              <a:t>Herd immunity -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https://www.nature.com/articles/s41562-017-0056.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0"/>
              </a:spcAft>
              <a:buNone/>
            </a:pPr>
            <a:r>
              <a:rPr lang="en-US"/>
              <a:t>Birthday Cake -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https://www.fool.com/investing/2019/01/19/happy-75th-birthday-to-one-of-the-greatest-investm.aspx</a:t>
            </a:r>
            <a:endParaRPr/>
          </a:p>
          <a:p>
            <a:pPr indent="0" lvl="0" marL="0" rtl="0" algn="l">
              <a:spcBef>
                <a:spcPts val="2100"/>
              </a:spcBef>
              <a:spcAft>
                <a:spcPts val="2100"/>
              </a:spcAft>
              <a:buNone/>
            </a:pPr>
            <a:r>
              <a:rPr lang="en-US"/>
              <a:t>Vaccines Cause Adults - </a:t>
            </a:r>
            <a:r>
              <a:rPr lang="en-U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https://www.threadless.com/discover/s/tshirt9design/design/vaccines-cause-adults-t-shirt/womens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230063" y="3538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Anti-Vax Movement </a:t>
            </a:r>
            <a:endParaRPr/>
          </a:p>
        </p:txBody>
      </p:sp>
      <p:grpSp>
        <p:nvGrpSpPr>
          <p:cNvPr id="73" name="Google Shape;73;p15"/>
          <p:cNvGrpSpPr/>
          <p:nvPr/>
        </p:nvGrpSpPr>
        <p:grpSpPr>
          <a:xfrm>
            <a:off x="144602" y="2459130"/>
            <a:ext cx="2553972" cy="2313475"/>
            <a:chOff x="3154233" y="1852850"/>
            <a:chExt cx="1915527" cy="1735150"/>
          </a:xfrm>
        </p:grpSpPr>
        <p:sp>
          <p:nvSpPr>
            <p:cNvPr id="74" name="Google Shape;74;p15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 txBox="1"/>
            <p:nvPr/>
          </p:nvSpPr>
          <p:spPr>
            <a:xfrm>
              <a:off x="3154233" y="3216600"/>
              <a:ext cx="692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6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1763</a:t>
              </a:r>
              <a:endParaRPr b="1" sz="16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6" name="Google Shape;76;p15"/>
            <p:cNvSpPr txBox="1"/>
            <p:nvPr/>
          </p:nvSpPr>
          <p:spPr>
            <a:xfrm>
              <a:off x="3386760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French parliament banned inoculations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Dr. Gatti failed to </a:t>
              </a:r>
              <a:r>
                <a:rPr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quarantine</a:t>
              </a:r>
              <a:r>
                <a:rPr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 the inoculated people risking the healthy pop. 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77" name="Google Shape;77;p15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78" name="Google Shape;78;p15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79" name="Google Shape;79;p15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80" name="Google Shape;80;p15"/>
          <p:cNvGrpSpPr/>
          <p:nvPr/>
        </p:nvGrpSpPr>
        <p:grpSpPr>
          <a:xfrm>
            <a:off x="1829397" y="3592097"/>
            <a:ext cx="2672083" cy="2724336"/>
            <a:chOff x="1828196" y="2702596"/>
            <a:chExt cx="2004112" cy="2043303"/>
          </a:xfrm>
        </p:grpSpPr>
        <p:sp>
          <p:nvSpPr>
            <p:cNvPr id="81" name="Google Shape;81;p15"/>
            <p:cNvSpPr/>
            <p:nvPr/>
          </p:nvSpPr>
          <p:spPr>
            <a:xfrm>
              <a:off x="2191011" y="3079475"/>
              <a:ext cx="1294800" cy="133500"/>
            </a:xfrm>
            <a:prstGeom prst="rect">
              <a:avLst/>
            </a:prstGeom>
            <a:solidFill>
              <a:srgbClr val="55156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5"/>
            <p:cNvSpPr txBox="1"/>
            <p:nvPr/>
          </p:nvSpPr>
          <p:spPr>
            <a:xfrm>
              <a:off x="1828196" y="2702596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6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1795</a:t>
              </a:r>
              <a:endParaRPr b="1" sz="16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3" name="Google Shape;83;p15"/>
            <p:cNvSpPr txBox="1"/>
            <p:nvPr/>
          </p:nvSpPr>
          <p:spPr>
            <a:xfrm>
              <a:off x="2073408" y="3502999"/>
              <a:ext cx="1758900" cy="124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Controversy surrounded the smallpox vaccine in England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-People distrust in medicine.</a:t>
              </a:r>
              <a:endParaRPr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-Clergypeople claimed smallpox is a punishment and it should not be treated</a:t>
              </a:r>
              <a:endParaRPr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84" name="Google Shape;84;p15"/>
            <p:cNvGrpSpPr/>
            <p:nvPr/>
          </p:nvGrpSpPr>
          <p:grpSpPr>
            <a:xfrm rot="10800000">
              <a:off x="2149293" y="3079467"/>
              <a:ext cx="92400" cy="411825"/>
              <a:chOff x="2072481" y="2563700"/>
              <a:chExt cx="92400" cy="411825"/>
            </a:xfrm>
          </p:grpSpPr>
          <p:cxnSp>
            <p:nvCxnSpPr>
              <p:cNvPr id="85" name="Google Shape;85;p15"/>
              <p:cNvCxnSpPr/>
              <p:nvPr/>
            </p:nvCxnSpPr>
            <p:spPr>
              <a:xfrm>
                <a:off x="2118681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86" name="Google Shape;86;p15"/>
              <p:cNvSpPr/>
              <p:nvPr/>
            </p:nvSpPr>
            <p:spPr>
              <a:xfrm>
                <a:off x="2072481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7" name="Google Shape;87;p15"/>
          <p:cNvGrpSpPr/>
          <p:nvPr/>
        </p:nvGrpSpPr>
        <p:grpSpPr>
          <a:xfrm>
            <a:off x="6993801" y="1588425"/>
            <a:ext cx="2744552" cy="3236324"/>
            <a:chOff x="5707757" y="1368146"/>
            <a:chExt cx="2058465" cy="2219854"/>
          </a:xfrm>
        </p:grpSpPr>
        <p:sp>
          <p:nvSpPr>
            <p:cNvPr id="88" name="Google Shape;88;p15"/>
            <p:cNvSpPr/>
            <p:nvPr/>
          </p:nvSpPr>
          <p:spPr>
            <a:xfrm>
              <a:off x="6075125" y="3079475"/>
              <a:ext cx="1294800" cy="133500"/>
            </a:xfrm>
            <a:prstGeom prst="rect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9" name="Google Shape;89;p15"/>
            <p:cNvGrpSpPr/>
            <p:nvPr/>
          </p:nvGrpSpPr>
          <p:grpSpPr>
            <a:xfrm>
              <a:off x="6031394" y="2800065"/>
              <a:ext cx="92400" cy="411825"/>
              <a:chOff x="845575" y="2563700"/>
              <a:chExt cx="92400" cy="411825"/>
            </a:xfrm>
          </p:grpSpPr>
          <p:cxnSp>
            <p:nvCxnSpPr>
              <p:cNvPr id="90" name="Google Shape;90;p15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91" name="Google Shape;91;p15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2" name="Google Shape;92;p15"/>
            <p:cNvSpPr txBox="1"/>
            <p:nvPr/>
          </p:nvSpPr>
          <p:spPr>
            <a:xfrm>
              <a:off x="5707757" y="3216600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6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1998</a:t>
              </a:r>
              <a:endParaRPr b="1" sz="16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3" name="Google Shape;93;p15"/>
            <p:cNvSpPr txBox="1"/>
            <p:nvPr/>
          </p:nvSpPr>
          <p:spPr>
            <a:xfrm>
              <a:off x="5978522" y="1368146"/>
              <a:ext cx="1787700" cy="14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Vaccination-Autism controversy and Mercury in Vaccines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-Paper published associating MMR vaccine with Autism (Fraudulent in 2011)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2100"/>
                </a:spcBef>
                <a:spcAft>
                  <a:spcPts val="210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-</a:t>
              </a: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Campaign</a:t>
              </a: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 to remove thimerosal from vaccines. in 1999 </a:t>
              </a: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agreement</a:t>
              </a: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 to reduce or eliminated from vaccines 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4" name="Google Shape;94;p15"/>
          <p:cNvGrpSpPr/>
          <p:nvPr/>
        </p:nvGrpSpPr>
        <p:grpSpPr>
          <a:xfrm>
            <a:off x="3597402" y="2459130"/>
            <a:ext cx="2553972" cy="2313475"/>
            <a:chOff x="3154233" y="1852850"/>
            <a:chExt cx="1915527" cy="1735150"/>
          </a:xfrm>
        </p:grpSpPr>
        <p:sp>
          <p:nvSpPr>
            <p:cNvPr id="95" name="Google Shape;95;p15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5"/>
            <p:cNvSpPr txBox="1"/>
            <p:nvPr/>
          </p:nvSpPr>
          <p:spPr>
            <a:xfrm>
              <a:off x="3154233" y="3216600"/>
              <a:ext cx="692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6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1879</a:t>
              </a:r>
              <a:endParaRPr b="1" sz="16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97" name="Google Shape;97;p15"/>
            <p:cNvSpPr txBox="1"/>
            <p:nvPr/>
          </p:nvSpPr>
          <p:spPr>
            <a:xfrm>
              <a:off x="3386760" y="1852850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Anti-Vax in the U.S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British anti-vaxxer, William Ted visited U.S. soon after his visit several movements were formed.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8" name="Google Shape;98;p15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99" name="Google Shape;99;p15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00" name="Google Shape;100;p15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01" name="Google Shape;101;p15"/>
          <p:cNvGrpSpPr/>
          <p:nvPr/>
        </p:nvGrpSpPr>
        <p:grpSpPr>
          <a:xfrm>
            <a:off x="5275965" y="3592097"/>
            <a:ext cx="2579942" cy="2482743"/>
            <a:chOff x="4413187" y="2702596"/>
            <a:chExt cx="1935005" cy="1862103"/>
          </a:xfrm>
        </p:grpSpPr>
        <p:sp>
          <p:nvSpPr>
            <p:cNvPr id="102" name="Google Shape;102;p15"/>
            <p:cNvSpPr/>
            <p:nvPr/>
          </p:nvSpPr>
          <p:spPr>
            <a:xfrm>
              <a:off x="4780421" y="3079475"/>
              <a:ext cx="1294800" cy="133500"/>
            </a:xfrm>
            <a:prstGeom prst="rect">
              <a:avLst/>
            </a:prstGeom>
            <a:solidFill>
              <a:srgbClr val="55156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3" name="Google Shape;103;p15"/>
            <p:cNvGrpSpPr/>
            <p:nvPr/>
          </p:nvGrpSpPr>
          <p:grpSpPr>
            <a:xfrm rot="10800000">
              <a:off x="4737413" y="3079467"/>
              <a:ext cx="92400" cy="411825"/>
              <a:chOff x="2070100" y="2563700"/>
              <a:chExt cx="92400" cy="411825"/>
            </a:xfrm>
          </p:grpSpPr>
          <p:cxnSp>
            <p:nvCxnSpPr>
              <p:cNvPr id="104" name="Google Shape;104;p15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05" name="Google Shape;105;p15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6" name="Google Shape;106;p15"/>
            <p:cNvSpPr txBox="1"/>
            <p:nvPr/>
          </p:nvSpPr>
          <p:spPr>
            <a:xfrm>
              <a:off x="4413187" y="2702596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6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1955</a:t>
              </a:r>
              <a:endParaRPr b="1" sz="16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" name="Google Shape;107;p15"/>
            <p:cNvSpPr txBox="1"/>
            <p:nvPr/>
          </p:nvSpPr>
          <p:spPr>
            <a:xfrm>
              <a:off x="4665192" y="3503000"/>
              <a:ext cx="1683000" cy="10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The Cutter incident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The cutter lab that  produced the polio </a:t>
              </a:r>
              <a:r>
                <a:rPr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vaccine</a:t>
              </a:r>
              <a:r>
                <a:rPr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 contained live polio virus that resulted in 40,000 polio cases, 56 paralysis and 5 deaths. 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8" name="Google Shape;108;p15"/>
          <p:cNvGrpSpPr/>
          <p:nvPr/>
        </p:nvGrpSpPr>
        <p:grpSpPr>
          <a:xfrm>
            <a:off x="8730142" y="3592109"/>
            <a:ext cx="2753251" cy="2325550"/>
            <a:chOff x="7003996" y="2702596"/>
            <a:chExt cx="2142441" cy="1744206"/>
          </a:xfrm>
        </p:grpSpPr>
        <p:sp>
          <p:nvSpPr>
            <p:cNvPr id="109" name="Google Shape;109;p15"/>
            <p:cNvSpPr/>
            <p:nvPr/>
          </p:nvSpPr>
          <p:spPr>
            <a:xfrm>
              <a:off x="7369837" y="3079475"/>
              <a:ext cx="1776600" cy="133500"/>
            </a:xfrm>
            <a:prstGeom prst="rect">
              <a:avLst/>
            </a:prstGeom>
            <a:solidFill>
              <a:srgbClr val="55156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0" name="Google Shape;110;p15"/>
            <p:cNvGrpSpPr/>
            <p:nvPr/>
          </p:nvGrpSpPr>
          <p:grpSpPr>
            <a:xfrm rot="10800000">
              <a:off x="7328221" y="3079467"/>
              <a:ext cx="92400" cy="411825"/>
              <a:chOff x="2070100" y="2563700"/>
              <a:chExt cx="92400" cy="411825"/>
            </a:xfrm>
          </p:grpSpPr>
          <p:cxnSp>
            <p:nvCxnSpPr>
              <p:cNvPr id="111" name="Google Shape;111;p15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12" name="Google Shape;112;p15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3" name="Google Shape;113;p15"/>
            <p:cNvSpPr txBox="1"/>
            <p:nvPr/>
          </p:nvSpPr>
          <p:spPr>
            <a:xfrm>
              <a:off x="7003996" y="2702596"/>
              <a:ext cx="745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6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2007</a:t>
              </a:r>
              <a:endParaRPr b="1" sz="16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4" name="Google Shape;114;p15"/>
            <p:cNvSpPr txBox="1"/>
            <p:nvPr/>
          </p:nvSpPr>
          <p:spPr>
            <a:xfrm>
              <a:off x="7256967" y="3503002"/>
              <a:ext cx="16830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Antivaxxer </a:t>
              </a: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Celebrities</a:t>
              </a: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U.S. Actress Jenny McCarthy blamed vaccination for the autism in her son. Figurehead of Antivaxxer movement 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5" name="Google Shape;115;p15"/>
          <p:cNvGrpSpPr/>
          <p:nvPr/>
        </p:nvGrpSpPr>
        <p:grpSpPr>
          <a:xfrm>
            <a:off x="10896100" y="2386525"/>
            <a:ext cx="1883701" cy="2438244"/>
            <a:chOff x="3137821" y="1885559"/>
            <a:chExt cx="1740300" cy="1702447"/>
          </a:xfrm>
        </p:grpSpPr>
        <p:sp>
          <p:nvSpPr>
            <p:cNvPr id="116" name="Google Shape;116;p15"/>
            <p:cNvSpPr txBox="1"/>
            <p:nvPr/>
          </p:nvSpPr>
          <p:spPr>
            <a:xfrm>
              <a:off x="3137823" y="3216605"/>
              <a:ext cx="9408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rPr b="1" lang="en-US" sz="1800" u="sng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TODAY</a:t>
              </a:r>
              <a:endParaRPr b="1" sz="1800" u="sng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7" name="Google Shape;117;p15"/>
            <p:cNvSpPr txBox="1"/>
            <p:nvPr/>
          </p:nvSpPr>
          <p:spPr>
            <a:xfrm>
              <a:off x="3137821" y="1885559"/>
              <a:ext cx="1740300" cy="77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121900" lIns="121900" spcFirstLastPara="1" rIns="121900" wrap="square" tIns="1219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Measles up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after </a:t>
              </a: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eradicated 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from the U.S in 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chemeClr val="accent6"/>
                  </a:solidFill>
                  <a:latin typeface="Roboto"/>
                  <a:ea typeface="Roboto"/>
                  <a:cs typeface="Roboto"/>
                  <a:sym typeface="Roboto"/>
                </a:rPr>
                <a:t>2000</a:t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2100"/>
                </a:spcAft>
                <a:buNone/>
              </a:pPr>
              <a:r>
                <a:t/>
              </a:r>
              <a:endParaRPr b="1" sz="110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18" name="Google Shape;118;p15"/>
            <p:cNvGrpSpPr/>
            <p:nvPr/>
          </p:nvGrpSpPr>
          <p:grpSpPr>
            <a:xfrm>
              <a:off x="3623798" y="2800065"/>
              <a:ext cx="92400" cy="451799"/>
              <a:chOff x="1033502" y="2563700"/>
              <a:chExt cx="92400" cy="451799"/>
            </a:xfrm>
          </p:grpSpPr>
          <p:sp>
            <p:nvSpPr>
              <p:cNvPr id="119" name="Google Shape;119;p15"/>
              <p:cNvSpPr/>
              <p:nvPr/>
            </p:nvSpPr>
            <p:spPr>
              <a:xfrm>
                <a:off x="1033502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20" name="Google Shape;120;p15"/>
              <p:cNvCxnSpPr/>
              <p:nvPr/>
            </p:nvCxnSpPr>
            <p:spPr>
              <a:xfrm>
                <a:off x="1079691" y="2656099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Google Search Rate of “anti vax” Over Time</a:t>
            </a:r>
            <a:endParaRPr/>
          </a:p>
        </p:txBody>
      </p:sp>
      <p:pic>
        <p:nvPicPr>
          <p:cNvPr id="126" name="Google Shape;12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488" y="1374263"/>
            <a:ext cx="9725024" cy="48625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3500" y="1374275"/>
            <a:ext cx="9725000" cy="486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/>
          <p:nvPr>
            <p:ph type="title"/>
          </p:nvPr>
        </p:nvSpPr>
        <p:spPr>
          <a:xfrm>
            <a:off x="838200" y="365125"/>
            <a:ext cx="10841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Outside of the Scope of our Data, But Interesting Anyway</a:t>
            </a:r>
            <a:endParaRPr/>
          </a:p>
        </p:txBody>
      </p:sp>
      <p:pic>
        <p:nvPicPr>
          <p:cNvPr id="133" name="Google Shape;13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9125" y="1360900"/>
            <a:ext cx="7293750" cy="4862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/>
          <p:nvPr>
            <p:ph type="title"/>
          </p:nvPr>
        </p:nvSpPr>
        <p:spPr>
          <a:xfrm>
            <a:off x="306263" y="353850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What is Autism?</a:t>
            </a:r>
            <a:endParaRPr/>
          </a:p>
        </p:txBody>
      </p:sp>
      <p:sp>
        <p:nvSpPr>
          <p:cNvPr id="139" name="Google Shape;139;p18"/>
          <p:cNvSpPr txBox="1"/>
          <p:nvPr/>
        </p:nvSpPr>
        <p:spPr>
          <a:xfrm>
            <a:off x="230075" y="1679550"/>
            <a:ext cx="10515600" cy="43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verage"/>
              <a:buChar char="●"/>
            </a:pPr>
            <a:r>
              <a:rPr lang="en-US" sz="24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First described in 1944 but concept was not adopted in the medical community until the 90’s. </a:t>
            </a:r>
            <a:endParaRPr sz="24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verage"/>
              <a:buChar char="●"/>
            </a:pPr>
            <a:r>
              <a:rPr lang="en-US" sz="24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A spectrum disorder that refers to a broad range of conditions characterized by</a:t>
            </a:r>
            <a:endParaRPr sz="24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verage"/>
              <a:buChar char="■"/>
            </a:pPr>
            <a:r>
              <a:rPr lang="en-US" sz="24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Challenges with social skills</a:t>
            </a:r>
            <a:endParaRPr sz="24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verage"/>
              <a:buChar char="■"/>
            </a:pPr>
            <a:r>
              <a:rPr lang="en-US" sz="24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Repetitive behaviours </a:t>
            </a:r>
            <a:endParaRPr sz="24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2" marL="13716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verage"/>
              <a:buChar char="■"/>
            </a:pPr>
            <a:r>
              <a:rPr lang="en-US" sz="24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Limited speech or non-verbal communication</a:t>
            </a:r>
            <a:endParaRPr sz="24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verage"/>
              <a:buChar char="●"/>
            </a:pPr>
            <a:r>
              <a:rPr lang="en-US" sz="24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Indicators of autism usually appear by age 2 or 3 or can be diagnosed as early as 18 Mo. </a:t>
            </a:r>
            <a:endParaRPr sz="24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verage"/>
              <a:buChar char="●"/>
            </a:pPr>
            <a:r>
              <a:rPr lang="en-US" sz="24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No ONE single cause of autism →  combination of genetic and environmental influences.</a:t>
            </a:r>
            <a:endParaRPr sz="24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verage"/>
              <a:buChar char="●"/>
            </a:pPr>
            <a:r>
              <a:rPr lang="en-US" sz="24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Not everyone exposed to an </a:t>
            </a:r>
            <a:r>
              <a:rPr lang="en-US" sz="24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environmental</a:t>
            </a:r>
            <a:r>
              <a:rPr lang="en-US" sz="2400">
                <a:solidFill>
                  <a:schemeClr val="accent6"/>
                </a:solidFill>
                <a:latin typeface="Average"/>
                <a:ea typeface="Average"/>
                <a:cs typeface="Average"/>
                <a:sym typeface="Average"/>
              </a:rPr>
              <a:t> risk factor for autism will develop the disorder. </a:t>
            </a:r>
            <a:endParaRPr sz="2400">
              <a:solidFill>
                <a:schemeClr val="accent6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40" name="Google Shape;14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33675" y="0"/>
            <a:ext cx="2758326" cy="2131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Autism In the US</a:t>
            </a:r>
            <a:endParaRPr/>
          </a:p>
        </p:txBody>
      </p:sp>
      <p:pic>
        <p:nvPicPr>
          <p:cNvPr id="146" name="Google Shape;14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425" y="1740925"/>
            <a:ext cx="5170165" cy="3847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40150" y="1740923"/>
            <a:ext cx="5013649" cy="38475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Environmental risks for </a:t>
            </a:r>
            <a:r>
              <a:rPr lang="en-US"/>
              <a:t>autism</a:t>
            </a:r>
            <a:endParaRPr/>
          </a:p>
        </p:txBody>
      </p:sp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8290500" y="1825625"/>
            <a:ext cx="3063300" cy="1016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2100"/>
              </a:spcAft>
              <a:buNone/>
            </a:pPr>
            <a:r>
              <a:rPr lang="en-US"/>
              <a:t>Advanced parent age more autism cases? </a:t>
            </a:r>
            <a:endParaRPr/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127" y="1432500"/>
            <a:ext cx="7510223" cy="497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Environmental risks for autism</a:t>
            </a:r>
            <a:endParaRPr/>
          </a:p>
        </p:txBody>
      </p:sp>
      <p:sp>
        <p:nvSpPr>
          <p:cNvPr id="160" name="Google Shape;160;p21"/>
          <p:cNvSpPr txBox="1"/>
          <p:nvPr>
            <p:ph idx="1" type="body"/>
          </p:nvPr>
        </p:nvSpPr>
        <p:spPr>
          <a:xfrm>
            <a:off x="8290500" y="1825625"/>
            <a:ext cx="3063300" cy="1016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2100"/>
              </a:spcAft>
              <a:buNone/>
            </a:pPr>
            <a:r>
              <a:rPr lang="en-US"/>
              <a:t>Being premature increase risk for this disorder?</a:t>
            </a:r>
            <a:endParaRPr/>
          </a:p>
        </p:txBody>
      </p:sp>
      <p:pic>
        <p:nvPicPr>
          <p:cNvPr id="161" name="Google Shape;16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43225"/>
            <a:ext cx="7473791" cy="486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Environmental risks for autism</a:t>
            </a:r>
            <a:endParaRPr/>
          </a:p>
        </p:txBody>
      </p:sp>
      <p:sp>
        <p:nvSpPr>
          <p:cNvPr id="167" name="Google Shape;167;p22"/>
          <p:cNvSpPr txBox="1"/>
          <p:nvPr>
            <p:ph idx="1" type="body"/>
          </p:nvPr>
        </p:nvSpPr>
        <p:spPr>
          <a:xfrm>
            <a:off x="8290500" y="1825625"/>
            <a:ext cx="3214200" cy="1536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2100"/>
              </a:spcAft>
              <a:buNone/>
            </a:pPr>
            <a:r>
              <a:rPr lang="en-US"/>
              <a:t>Having low birth weight </a:t>
            </a:r>
            <a:r>
              <a:rPr lang="en-US"/>
              <a:t>increase risk for this disorder?</a:t>
            </a:r>
            <a:endParaRPr/>
          </a:p>
        </p:txBody>
      </p:sp>
      <p:pic>
        <p:nvPicPr>
          <p:cNvPr id="168" name="Google Shape;16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843225"/>
            <a:ext cx="7779799" cy="4862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